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58" r:id="rId5"/>
    <p:sldId id="265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FB6E2-CAFE-49E1-BC90-25A5F16DBFCB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7A9B5-FE2D-45AC-A627-47BCD55F4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ГБУ «КЦСОН» </a:t>
            </a:r>
            <a:r>
              <a:rPr lang="ru-RU" dirty="0" err="1" smtClean="0"/>
              <a:t>Кашинского</a:t>
            </a:r>
            <a:r>
              <a:rPr lang="ru-RU" dirty="0" smtClean="0"/>
              <a:t> городского округа    стационарное отделение для престарелых и </a:t>
            </a:r>
            <a:r>
              <a:rPr lang="ru-RU" baseline="0" dirty="0" smtClean="0"/>
              <a:t>инвалидов №2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A9B5-FE2D-45AC-A627-47BCD55F4D6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Естественные возрастные изменения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A9B5-FE2D-45AC-A627-47BCD55F4D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-решайте логические задачи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A9B5-FE2D-45AC-A627-47BCD55F4D6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Берегите себя!  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A9B5-FE2D-45AC-A627-47BCD55F4D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honoteka.org/uploads/posts/2022-01/1643184498_8-phonoteka-org-p-fon-neitralnii-svetlii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s://www.tenox.ru/wp-content/uploads/2020/12/2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052736"/>
            <a:ext cx="7058756" cy="472623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5589240"/>
            <a:ext cx="787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Профилактика деменции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27" y="319138"/>
            <a:ext cx="7120745" cy="5175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Бесплатные иллюстрации Задний план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Деменция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	Это приобретенное слабоумие, стойкое снижение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познавательной деятельности с утратой в той или иной степени ранее усвоенных знаний и практических навыков и затруднением или невозможностью приобретения новых.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270" name="Picture 6" descr="https://401ktv.com/wp-content/uploads/2018/07/question-marks-over-man-showing-confusion-and-uncertainty_fkK_27w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04864"/>
            <a:ext cx="3456384" cy="3456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3943" y="2492896"/>
            <a:ext cx="703833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Возможные причины ухудшения памяти</a:t>
            </a:r>
            <a:endParaRPr 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Естественные возрастные изменения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Травмы головы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Заболевания головного мозга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Эмоциональные проблемы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Психические расстройства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Дефицит витаминов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Расстройства сна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- Прием определенных лекарственных препаратов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есплатные иллюстрации Задний план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83529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Память -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одна из основных высших мозговых функций: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-обеспечивающих восприятие информации,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-хранение информации,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-воспроизведение информации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-забывание информации.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Снижение памяти, в первую очередь, беспокоит пожилого человека и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постепенно начинает мешать осуществлению его нормальной жизнедеятельности.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 начале нарушается кратковременная память на недавние события.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429000"/>
            <a:ext cx="33843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	Могут нарушаться функции речи, счета и письма. Больные путают слова, меняют в них местами слоги, постепенно теряют способность к произвольной речи, появляются </a:t>
            </a:r>
            <a:r>
              <a:rPr lang="ru-RU" sz="2000" b="1" dirty="0" err="1" smtClean="0">
                <a:solidFill>
                  <a:srgbClr val="002060"/>
                </a:solidFill>
              </a:rPr>
              <a:t>эхолалии</a:t>
            </a:r>
            <a:r>
              <a:rPr lang="ru-RU" sz="2000" b="1" dirty="0" smtClean="0">
                <a:solidFill>
                  <a:srgbClr val="002060"/>
                </a:solidFill>
              </a:rPr>
              <a:t> (повторение сказанного другими).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242" name="AutoShape 2" descr="https://gb-sokol.ru/images/1/sosudistaya-dementsiya-prichini-3A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gb-sokol.ru/images/1/sosudistaya-dementsiya-prichini-3A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gb-sokol.ru/images/1/sosudistaya-dementsiya-prichini-3A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https://fb.ru/media/i/1/2/1/6/9/9/8/i/1216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4149372" cy="296155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есплатные иллюстрации Задний план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7152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Советы для профилактики деменции</a:t>
            </a:r>
            <a:endParaRPr lang="ru-RU" sz="32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64704"/>
            <a:ext cx="56886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1.Физическая активность</a:t>
            </a:r>
          </a:p>
          <a:p>
            <a:r>
              <a:rPr lang="ru-RU" sz="2000" b="1" dirty="0" smtClean="0">
                <a:latin typeface="+mj-lt"/>
                <a:cs typeface="Times New Roman" pitchFamily="18" charset="0"/>
              </a:rPr>
              <a:t>	Свежий воздух и умеренные спортивные нагрузки полезны в любом возрасте :</a:t>
            </a:r>
          </a:p>
          <a:p>
            <a:r>
              <a:rPr lang="ru-RU" sz="2000" b="1" dirty="0" smtClean="0">
                <a:latin typeface="+mj-lt"/>
                <a:cs typeface="Times New Roman" pitchFamily="18" charset="0"/>
              </a:rPr>
              <a:t>-длительные пешие прогулки </a:t>
            </a:r>
          </a:p>
          <a:p>
            <a:r>
              <a:rPr lang="ru-RU" sz="2000" b="1" dirty="0" smtClean="0">
                <a:latin typeface="+mj-lt"/>
                <a:cs typeface="Times New Roman" pitchFamily="18" charset="0"/>
              </a:rPr>
              <a:t>-пробежки по утрам и вечерам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езда на велосипеде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зарядка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фитнес.</a:t>
            </a:r>
          </a:p>
        </p:txBody>
      </p:sp>
      <p:pic>
        <p:nvPicPr>
          <p:cNvPr id="2" name="Picture 2" descr="https://img.medicineh.com/img/fitness-exercise/fitness-level-declines-dramatically-with-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764704"/>
            <a:ext cx="2028956" cy="135052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148" name="AutoShape 4" descr="https://101sport.ru/files/resized/products/whatsapp-image-2020-12-18-at-18.01.02-1.800x55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nedelya40.ru/wp-content/uploads/2015/08/483d12bb792025bb34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84784"/>
            <a:ext cx="2160240" cy="144016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152" name="Picture 8" descr="https://lh4.googleusercontent.com/RkiczMJnrxpVW0G18kXXhwEwU5y4k3sny9bXNzpdE1lTnQeGxnv20l49cTFUxIfXCmzRuRIhxh2W0eA6jsz8nDVsq1ZedWkceSuKpbBufNcj6ezugAQ0FwuMHiNpiNd0LYZEZnR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636912"/>
            <a:ext cx="2376263" cy="158417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3573016"/>
            <a:ext cx="60486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2. Жить в гармонии с собой. </a:t>
            </a:r>
          </a:p>
          <a:p>
            <a:pPr algn="just"/>
            <a:r>
              <a:rPr lang="ru-RU" sz="2000" b="1" dirty="0" smtClean="0">
                <a:latin typeface="+mj-lt"/>
                <a:cs typeface="Times New Roman" pitchFamily="18" charset="0"/>
              </a:rPr>
              <a:t>	Гармония с собой - главный залог здоровья мозга. Эффективны для снятия психологического напряжения занятия: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йогой, 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медитацией, 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релаксация, 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физкультурой 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танцами</a:t>
            </a:r>
            <a:r>
              <a:rPr lang="ru-RU" sz="1600" b="1" dirty="0" smtClean="0">
                <a:latin typeface="+mj-lt"/>
                <a:cs typeface="Times New Roman" pitchFamily="18" charset="0"/>
              </a:rPr>
              <a:t>. </a:t>
            </a:r>
          </a:p>
        </p:txBody>
      </p:sp>
      <p:pic>
        <p:nvPicPr>
          <p:cNvPr id="11" name="Picture 2" descr="https://i11.fotocdn.net/s111/8ae151a152a085d0/public_pin_l/25046274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509120"/>
            <a:ext cx="2736305" cy="199522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сплатные иллюстрации Задний план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88640"/>
            <a:ext cx="5400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3.Отказ от курения и алкоголя</a:t>
            </a:r>
          </a:p>
          <a:p>
            <a:pPr algn="just"/>
            <a:r>
              <a:rPr lang="ru-RU" sz="2000" b="1" dirty="0" smtClean="0">
                <a:latin typeface="+mj-lt"/>
                <a:cs typeface="Times New Roman" pitchFamily="18" charset="0"/>
              </a:rPr>
              <a:t>	Чрезмерное увлечение курением и алкоголем повышает риск возникновения когнитивных нарушений и других проблем со здоровьем.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  <p:pic>
        <p:nvPicPr>
          <p:cNvPr id="8" name="Picture 6" descr="https://www.wikihow.com/images/f/f6/Reduce-Excess-Stomach-Acid-Step-8-Versi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0648"/>
            <a:ext cx="2616291" cy="1979281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2276872"/>
            <a:ext cx="5328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4. Здоровое питание</a:t>
            </a:r>
          </a:p>
          <a:p>
            <a:pPr algn="just"/>
            <a:r>
              <a:rPr lang="ru-RU" sz="2000" b="1" dirty="0" smtClean="0">
                <a:latin typeface="+mj-lt"/>
                <a:cs typeface="Times New Roman" pitchFamily="18" charset="0"/>
              </a:rPr>
              <a:t>	Питание должно состоять из натуральных продуктов, содержащих минимальное количество холестерина. 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  <p:pic>
        <p:nvPicPr>
          <p:cNvPr id="10" name="Picture 8" descr="https://cdn.culture.ru/images/d83728ac-12a9-5cc1-8be7-b2eedbe454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20888"/>
            <a:ext cx="2808312" cy="1872208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10" descr="https://avatars.mds.yandex.net/get-zen_doc/985972/pub_5fc27461d57ee92752d9b12c_5fc2a31963d5740415995051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581128"/>
            <a:ext cx="3024335" cy="207223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3528" y="4437112"/>
            <a:ext cx="53285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5. Контроль за весом</a:t>
            </a:r>
          </a:p>
          <a:p>
            <a:pPr algn="just"/>
            <a:r>
              <a:rPr lang="ru-RU" sz="2000" b="1" dirty="0" smtClean="0">
                <a:latin typeface="+mj-lt"/>
                <a:cs typeface="Times New Roman" pitchFamily="18" charset="0"/>
              </a:rPr>
              <a:t>	Очень важно поддерживать массу тела в нормальных пределах. В этом помогут здоровое питание и умеренные физические нагрузки.</a:t>
            </a:r>
            <a:endParaRPr lang="ru-RU" sz="16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иллюстрации Задний план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5976" y="26064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0648"/>
            <a:ext cx="52565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6.Холестерин и давление в норме</a:t>
            </a:r>
          </a:p>
          <a:p>
            <a:pPr algn="just"/>
            <a:r>
              <a:rPr lang="ru-RU" sz="2000" b="1" dirty="0" smtClean="0">
                <a:latin typeface="+mj-lt"/>
                <a:cs typeface="Times New Roman" pitchFamily="18" charset="0"/>
              </a:rPr>
              <a:t>	Повышение артериального давления также относится к причинам развития деменции. Также необходимо следить за уровнем сахара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  <p:pic>
        <p:nvPicPr>
          <p:cNvPr id="4100" name="Picture 4" descr="https://life7.ru/wp-content/uploads/2021/07/znaj_vraga_v_liczo_-_chto_takoe_gipertoniya-sca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0648"/>
            <a:ext cx="2448272" cy="163911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1560" y="5013176"/>
            <a:ext cx="243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s://fb.ru/media/i/2/1/2/3/3/1/i/2123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348880"/>
            <a:ext cx="2496277" cy="187220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560" y="2276872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7.Тренировать мозг. </a:t>
            </a:r>
          </a:p>
          <a:p>
            <a:pPr algn="just"/>
            <a:r>
              <a:rPr lang="ru-RU" sz="2000" b="1" dirty="0" smtClean="0">
                <a:latin typeface="+mj-lt"/>
                <a:cs typeface="Times New Roman" pitchFamily="18" charset="0"/>
              </a:rPr>
              <a:t>	Мозг, как и мышцы, необходимо тренировать. </a:t>
            </a:r>
          </a:p>
          <a:p>
            <a:pPr algn="just"/>
            <a:r>
              <a:rPr lang="ru-RU" sz="2000" b="1" dirty="0" smtClean="0">
                <a:latin typeface="+mj-lt"/>
                <a:cs typeface="Times New Roman" pitchFamily="18" charset="0"/>
              </a:rPr>
              <a:t>	Надо выбрать подходящие для себя упражнения и выполнять их каждый день (</a:t>
            </a:r>
            <a:r>
              <a:rPr lang="ru-RU" sz="2000" b="1" dirty="0" err="1" smtClean="0">
                <a:latin typeface="+mj-lt"/>
                <a:cs typeface="Times New Roman" pitchFamily="18" charset="0"/>
              </a:rPr>
              <a:t>Сканворды</a:t>
            </a:r>
            <a:r>
              <a:rPr lang="ru-RU" sz="2000" b="1" dirty="0" smtClean="0">
                <a:latin typeface="+mj-lt"/>
                <a:cs typeface="Times New Roman" pitchFamily="18" charset="0"/>
              </a:rPr>
              <a:t>, интеллектуальные игры, чтение книг, разучивание стихов и т.д.)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941168"/>
            <a:ext cx="5328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8.Следите за режимом сна</a:t>
            </a:r>
          </a:p>
          <a:p>
            <a:pPr algn="just"/>
            <a:r>
              <a:rPr lang="ru-RU" sz="2000" b="1" dirty="0" smtClean="0">
                <a:latin typeface="+mj-lt"/>
              </a:rPr>
              <a:t>	Регулярный недосып (сон менее 7 часов в сутки) крайне опасен для когнитивных функций мозга</a:t>
            </a:r>
            <a:endParaRPr lang="ru-RU" sz="2000" b="1" dirty="0">
              <a:latin typeface="+mj-lt"/>
            </a:endParaRPr>
          </a:p>
        </p:txBody>
      </p:sp>
      <p:pic>
        <p:nvPicPr>
          <p:cNvPr id="5122" name="Picture 2" descr="https://images.squarespace-cdn.com/content/5b33af5bb40b9d1a43f5a7ed/1568991141947-B3E58NBDYKNEVRIMEGIR/Screen+Shot+2019-09-20+at+9.09.37+AM.png?content-type=image%2F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653136"/>
            <a:ext cx="2520280" cy="183389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иллюстрации Задний план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098" name="AutoShape 2" descr="https://images.ru.prom.st/687247266_w640_h640_palki-dlya-skandinavsko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san-gorniy-vozduh.ru/frontend/web/images/service_images/5974/269470/ca5-finskaja_chodbaca59.jpg"/>
          <p:cNvPicPr>
            <a:picLocks noChangeAspect="1" noChangeArrowheads="1"/>
          </p:cNvPicPr>
          <p:nvPr/>
        </p:nvPicPr>
        <p:blipFill>
          <a:blip r:embed="rId3" cstate="print"/>
          <a:srcRect l="13902" r="19692"/>
          <a:stretch>
            <a:fillRect/>
          </a:stretch>
        </p:blipFill>
        <p:spPr bwMode="auto">
          <a:xfrm>
            <a:off x="1209047" y="1844824"/>
            <a:ext cx="2304256" cy="230425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106" name="Picture 10" descr="https://proprikol.ru/wp-content/uploads/2020/06/kartinki-zdorovoe-pitanie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08133"/>
            <a:ext cx="2988732" cy="205722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108" name="Picture 12" descr="https://folkextreme.ru/wp-content/uploads/2021/01/uprazhneniya-yogi-dlya-krasivoy-osanki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3500" y="4581128"/>
            <a:ext cx="2935264" cy="206447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110" name="Picture 14" descr="https://superflavon.eu/public/assets/unikanie-uzywek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459424"/>
            <a:ext cx="2718672" cy="2088232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Соблюдая эти простые правила, вне всякого сомнения, можно во много раз увеличить шанс сберечь мозг в глубокой старости.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иллюстрации Задний план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654660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Берегите себя!  </a:t>
            </a:r>
          </a:p>
          <a:p>
            <a:pPr algn="ctr"/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s://img2.freepng.ru/20180401/uie/kisspng-emoticon-smiley-wink-emoji-clip-art-thug-life-5ac0eac441add1.22319450152259245226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996952"/>
            <a:ext cx="3672408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172</Words>
  <Application>Microsoft Office PowerPoint</Application>
  <PresentationFormat>Экран (4:3)</PresentationFormat>
  <Paragraphs>60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KS</dc:creator>
  <cp:lastModifiedBy>Admin</cp:lastModifiedBy>
  <cp:revision>63</cp:revision>
  <dcterms:created xsi:type="dcterms:W3CDTF">2022-05-16T07:58:21Z</dcterms:created>
  <dcterms:modified xsi:type="dcterms:W3CDTF">2023-04-16T15:01:20Z</dcterms:modified>
</cp:coreProperties>
</file>